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75" r:id="rId3"/>
    <p:sldId id="259" r:id="rId4"/>
    <p:sldId id="274" r:id="rId5"/>
    <p:sldId id="276" r:id="rId6"/>
    <p:sldId id="278" r:id="rId7"/>
    <p:sldId id="277" r:id="rId8"/>
    <p:sldId id="279" r:id="rId9"/>
    <p:sldId id="280" r:id="rId10"/>
    <p:sldId id="262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07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B0B14-A00C-4C2A-8290-F1AB3A7D1E10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6048A-9F6F-4FA1-9D7E-86B016D61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510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2-4.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(Ore Deposits)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2-4-1.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용어 정의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8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광석</a:t>
            </a:r>
            <a:r>
              <a:rPr lang="en-US" altLang="ko-KR" sz="28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(Ore)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경제성을 가지며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이익을 내며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채취할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성분을 추출할 수 있는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대상 </a:t>
            </a:r>
            <a:r>
              <a:rPr lang="ko-KR" altLang="en-US" sz="2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광물또는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그 집합체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8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맥석</a:t>
            </a:r>
            <a:r>
              <a:rPr lang="en-US" altLang="ko-KR" sz="28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2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Gangue)</a:t>
            </a:r>
            <a:r>
              <a:rPr lang="en-US" altLang="ko-KR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 </a:t>
            </a:r>
            <a:r>
              <a:rPr lang="ko-KR" altLang="en-US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광석 주변 또는 광석과 </a:t>
            </a:r>
            <a:r>
              <a:rPr lang="ko-KR" altLang="en-US" sz="2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함게</a:t>
            </a:r>
            <a:r>
              <a:rPr lang="ko-KR" altLang="en-US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섞여 산출되는 상업적으로 쓸모 없는 광물 </a:t>
            </a:r>
            <a:endParaRPr lang="en-US" altLang="ko-KR" sz="2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r>
              <a:rPr lang="en-US" altLang="ko-KR" sz="2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(Ore deposits)</a:t>
            </a:r>
            <a:r>
              <a:rPr lang="en-US" altLang="ko-KR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광석이 모여 있는 지각의 일부</a:t>
            </a:r>
            <a:endParaRPr lang="en-US" altLang="ko-KR" sz="2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2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채광</a:t>
            </a:r>
            <a:r>
              <a:rPr lang="en-US" altLang="ko-KR" sz="2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(Mining)</a:t>
            </a:r>
            <a:r>
              <a:rPr lang="en-US" altLang="ko-KR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광상에서</a:t>
            </a:r>
            <a:r>
              <a:rPr lang="ko-KR" altLang="en-US" sz="2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광석을 채취하는 것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2-4-3.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광석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광물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금속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1" indent="0">
              <a:buNone/>
            </a:pP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758042"/>
              </p:ext>
            </p:extLst>
          </p:nvPr>
        </p:nvGraphicFramePr>
        <p:xfrm>
          <a:off x="457200" y="1268760"/>
          <a:ext cx="7848872" cy="556881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136105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 dirty="0">
                          <a:effectLst/>
                        </a:rPr>
                        <a:t>금속 원소</a:t>
                      </a:r>
                      <a:endParaRPr lang="ko-KR" sz="1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광석 광물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화학식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사용 분야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구리</a:t>
                      </a:r>
                      <a:r>
                        <a:rPr lang="en-US" sz="1000" kern="100">
                          <a:effectLst/>
                        </a:rPr>
                        <a:t>(Cu)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황동석</a:t>
                      </a:r>
                      <a:r>
                        <a:rPr lang="en-US" sz="1000" kern="100">
                          <a:effectLst/>
                        </a:rPr>
                        <a:t>(chalcopyrite)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CuFeS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전자공업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반동석</a:t>
                      </a:r>
                      <a:r>
                        <a:rPr lang="en-US" sz="1000" kern="100">
                          <a:effectLst/>
                        </a:rPr>
                        <a:t>(bornite)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Cu</a:t>
                      </a:r>
                      <a:r>
                        <a:rPr lang="en-US" sz="1000" kern="100" baseline="-25000" dirty="0">
                          <a:effectLst/>
                        </a:rPr>
                        <a:t>5</a:t>
                      </a:r>
                      <a:r>
                        <a:rPr lang="en-US" sz="1000" kern="100" dirty="0">
                          <a:effectLst/>
                        </a:rPr>
                        <a:t>FeS</a:t>
                      </a:r>
                      <a:r>
                        <a:rPr lang="en-US" sz="1000" kern="100" baseline="-25000" dirty="0">
                          <a:effectLst/>
                        </a:rPr>
                        <a:t>2</a:t>
                      </a:r>
                      <a:endParaRPr lang="ko-KR" sz="1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105"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금</a:t>
                      </a:r>
                      <a:r>
                        <a:rPr lang="en-US" sz="1000" kern="100">
                          <a:effectLst/>
                        </a:rPr>
                        <a:t>(Au)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자연금</a:t>
                      </a:r>
                      <a:r>
                        <a:rPr lang="en-US" sz="1000" kern="100">
                          <a:effectLst/>
                        </a:rPr>
                        <a:t>(native gold)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Au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귀금속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전자공업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화학기구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일렉트럼</a:t>
                      </a:r>
                      <a:r>
                        <a:rPr lang="en-US" sz="1000" kern="100">
                          <a:effectLst/>
                        </a:rPr>
                        <a:t>(electrum)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AuAg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105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납</a:t>
                      </a:r>
                      <a:r>
                        <a:rPr lang="en-US" sz="1000" kern="100">
                          <a:effectLst/>
                        </a:rPr>
                        <a:t>(Pb)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방연석</a:t>
                      </a:r>
                      <a:r>
                        <a:rPr lang="en-US" sz="1000" kern="100">
                          <a:effectLst/>
                        </a:rPr>
                        <a:t>(galena)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PbS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축전지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유리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니켈</a:t>
                      </a:r>
                      <a:r>
                        <a:rPr lang="en-US" sz="1000" kern="100">
                          <a:effectLst/>
                        </a:rPr>
                        <a:t>(Ni)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펜틀란다이트</a:t>
                      </a:r>
                      <a:r>
                        <a:rPr lang="en-US" sz="1000" kern="100">
                          <a:effectLst/>
                        </a:rPr>
                        <a:t>(pentlandite)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(Fe, Ni)</a:t>
                      </a:r>
                      <a:r>
                        <a:rPr lang="en-US" sz="1000" kern="100" baseline="-25000" dirty="0">
                          <a:effectLst/>
                        </a:rPr>
                        <a:t>9</a:t>
                      </a:r>
                      <a:r>
                        <a:rPr lang="en-US" sz="1000" kern="100" dirty="0">
                          <a:effectLst/>
                        </a:rPr>
                        <a:t>S</a:t>
                      </a:r>
                      <a:r>
                        <a:rPr lang="en-US" sz="1000" kern="100" baseline="-25000" dirty="0">
                          <a:effectLst/>
                        </a:rPr>
                        <a:t>8</a:t>
                      </a:r>
                      <a:endParaRPr lang="ko-KR" sz="1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특수강합금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로켓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원자로용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몰리브덴</a:t>
                      </a:r>
                      <a:r>
                        <a:rPr lang="en-US" sz="1000" kern="100">
                          <a:effectLst/>
                        </a:rPr>
                        <a:t>(Mo)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휘수연석</a:t>
                      </a:r>
                      <a:r>
                        <a:rPr lang="en-US" sz="1000" kern="100">
                          <a:effectLst/>
                        </a:rPr>
                        <a:t>(molybdenite)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MoS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특수강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필라멘트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유리색소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백금</a:t>
                      </a:r>
                      <a:r>
                        <a:rPr lang="en-US" sz="1000" kern="100">
                          <a:effectLst/>
                        </a:rPr>
                        <a:t>(Pt)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자연백금</a:t>
                      </a:r>
                      <a:r>
                        <a:rPr lang="en-US" sz="1000" kern="100">
                          <a:effectLst/>
                        </a:rPr>
                        <a:t>(native platinum)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Pt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촉매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전자공업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화학기구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수은</a:t>
                      </a:r>
                      <a:r>
                        <a:rPr lang="en-US" sz="1000" kern="100">
                          <a:effectLst/>
                        </a:rPr>
                        <a:t>(Hg)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진사</a:t>
                      </a:r>
                      <a:r>
                        <a:rPr lang="en-US" sz="1000" kern="100">
                          <a:effectLst/>
                        </a:rPr>
                        <a:t>(cinnabar)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HgS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전기공업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촉매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부식제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아연</a:t>
                      </a:r>
                      <a:r>
                        <a:rPr lang="en-US" sz="1000" kern="100">
                          <a:effectLst/>
                        </a:rPr>
                        <a:t>(Zn)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섬아연석</a:t>
                      </a:r>
                      <a:r>
                        <a:rPr lang="en-US" sz="1000" kern="100">
                          <a:effectLst/>
                        </a:rPr>
                        <a:t>(sphalerite)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ZnS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살충제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의약품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안티모니</a:t>
                      </a:r>
                      <a:r>
                        <a:rPr lang="en-US" sz="1000" kern="100">
                          <a:effectLst/>
                        </a:rPr>
                        <a:t>(Sb)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스티브나이트</a:t>
                      </a:r>
                      <a:r>
                        <a:rPr lang="en-US" sz="1000" kern="100">
                          <a:effectLst/>
                        </a:rPr>
                        <a:t>(stibnite)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Sb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r>
                        <a:rPr lang="en-US" sz="1000" kern="100">
                          <a:effectLst/>
                        </a:rPr>
                        <a:t>S</a:t>
                      </a:r>
                      <a:r>
                        <a:rPr lang="en-US" sz="1000" kern="100" baseline="-25000">
                          <a:effectLst/>
                        </a:rPr>
                        <a:t>3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주석관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청동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에나멜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요업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테트라헤드라이트</a:t>
                      </a:r>
                      <a:r>
                        <a:rPr lang="en-US" sz="1000" kern="100">
                          <a:effectLst/>
                        </a:rPr>
                        <a:t>(tetrahedrite)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Cu</a:t>
                      </a:r>
                      <a:r>
                        <a:rPr lang="en-US" sz="1000" kern="100" baseline="-25000">
                          <a:effectLst/>
                        </a:rPr>
                        <a:t>12</a:t>
                      </a:r>
                      <a:r>
                        <a:rPr lang="en-US" sz="1000" kern="100">
                          <a:effectLst/>
                        </a:rPr>
                        <a:t>Sb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r>
                        <a:rPr lang="en-US" sz="1000" kern="100">
                          <a:effectLst/>
                        </a:rPr>
                        <a:t>S</a:t>
                      </a:r>
                      <a:r>
                        <a:rPr lang="en-US" sz="1000" kern="100" baseline="-25000">
                          <a:effectLst/>
                        </a:rPr>
                        <a:t>13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105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알루미늄</a:t>
                      </a:r>
                      <a:r>
                        <a:rPr lang="en-US" sz="1000" kern="100">
                          <a:effectLst/>
                        </a:rPr>
                        <a:t>(Al)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깁사이트</a:t>
                      </a:r>
                      <a:r>
                        <a:rPr lang="en-US" sz="1000" kern="100">
                          <a:effectLst/>
                        </a:rPr>
                        <a:t>(gibbsite)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Al(OH)</a:t>
                      </a:r>
                      <a:r>
                        <a:rPr lang="en-US" sz="1000" kern="100" baseline="-25000">
                          <a:effectLst/>
                        </a:rPr>
                        <a:t>3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자동차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비행기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우라늄</a:t>
                      </a:r>
                      <a:r>
                        <a:rPr lang="en-US" sz="1000" kern="100">
                          <a:effectLst/>
                        </a:rPr>
                        <a:t>(U)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우라니나이트</a:t>
                      </a:r>
                      <a:r>
                        <a:rPr lang="en-US" sz="1000" kern="100">
                          <a:effectLst/>
                        </a:rPr>
                        <a:t>(uraninite)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UO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원자로연료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촉매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색소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은</a:t>
                      </a:r>
                      <a:r>
                        <a:rPr lang="en-US" sz="1000" kern="100">
                          <a:effectLst/>
                        </a:rPr>
                        <a:t>(Ag)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자연은</a:t>
                      </a:r>
                      <a:r>
                        <a:rPr lang="en-US" sz="1000" kern="100">
                          <a:effectLst/>
                        </a:rPr>
                        <a:t>(native silver)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Ag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귀금속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사진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전기도금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휘은석</a:t>
                      </a:r>
                      <a:r>
                        <a:rPr lang="en-US" sz="1000" kern="100">
                          <a:effectLst/>
                        </a:rPr>
                        <a:t>(argentite)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Ag2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r>
                        <a:rPr lang="en-US" sz="1000" kern="100">
                          <a:effectLst/>
                        </a:rPr>
                        <a:t>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105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주석</a:t>
                      </a:r>
                      <a:r>
                        <a:rPr lang="en-US" sz="1000" kern="100">
                          <a:effectLst/>
                        </a:rPr>
                        <a:t>(Sn)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석석</a:t>
                      </a:r>
                      <a:r>
                        <a:rPr lang="en-US" sz="1000" kern="100">
                          <a:effectLst/>
                        </a:rPr>
                        <a:t>(cassiterite)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SnO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주석판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청동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텅스텐</a:t>
                      </a:r>
                      <a:r>
                        <a:rPr lang="en-US" sz="1000" kern="100">
                          <a:effectLst/>
                        </a:rPr>
                        <a:t>(W)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회중석</a:t>
                      </a:r>
                      <a:r>
                        <a:rPr lang="en-US" sz="1000" kern="100">
                          <a:effectLst/>
                        </a:rPr>
                        <a:t>(sheelite)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CaWO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2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특수강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초경기계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합금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흑중석</a:t>
                      </a:r>
                      <a:r>
                        <a:rPr lang="en-US" sz="1000" kern="100">
                          <a:effectLst/>
                        </a:rPr>
                        <a:t>(wolframite)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(Fe, Mn)WO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코발트</a:t>
                      </a:r>
                      <a:r>
                        <a:rPr lang="en-US" sz="1000" kern="100">
                          <a:effectLst/>
                        </a:rPr>
                        <a:t>(Co)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린나아이트</a:t>
                      </a:r>
                      <a:r>
                        <a:rPr lang="en-US" sz="1000" kern="100">
                          <a:effectLst/>
                        </a:rPr>
                        <a:t>(linnaeite)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Co</a:t>
                      </a:r>
                      <a:r>
                        <a:rPr lang="en-US" sz="1000" kern="100" baseline="-25000">
                          <a:effectLst/>
                        </a:rPr>
                        <a:t>3</a:t>
                      </a:r>
                      <a:r>
                        <a:rPr lang="en-US" sz="1000" kern="100">
                          <a:effectLst/>
                        </a:rPr>
                        <a:t>S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강철합금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요업원료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촉매제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크롬</a:t>
                      </a:r>
                      <a:r>
                        <a:rPr lang="en-US" sz="1000" kern="100">
                          <a:effectLst/>
                        </a:rPr>
                        <a:t>(Cr)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크롬철석</a:t>
                      </a:r>
                      <a:r>
                        <a:rPr lang="en-US" sz="1000" kern="100">
                          <a:effectLst/>
                        </a:rPr>
                        <a:t>(chromite)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(Fe, Mg)Cr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r>
                        <a:rPr lang="en-US" sz="1000" kern="100">
                          <a:effectLst/>
                        </a:rPr>
                        <a:t>O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합금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도금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내화벽돌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염료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228864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티타늄</a:t>
                      </a:r>
                      <a:r>
                        <a:rPr lang="en-US" sz="1000" kern="100">
                          <a:effectLst/>
                        </a:rPr>
                        <a:t>(Ti)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금홍석</a:t>
                      </a:r>
                      <a:r>
                        <a:rPr lang="en-US" sz="1000" kern="100">
                          <a:effectLst/>
                        </a:rPr>
                        <a:t>(rutile)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TiO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고압용기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섬유공업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염료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rowSpan="3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철</a:t>
                      </a:r>
                      <a:r>
                        <a:rPr lang="en-US" sz="1000" kern="100">
                          <a:effectLst/>
                        </a:rPr>
                        <a:t>(Fe)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적철석</a:t>
                      </a:r>
                      <a:r>
                        <a:rPr lang="en-US" sz="1000" kern="100">
                          <a:effectLst/>
                        </a:rPr>
                        <a:t>(hematite)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Fe</a:t>
                      </a:r>
                      <a:r>
                        <a:rPr lang="en-US" sz="1000" kern="100" baseline="-25000">
                          <a:effectLst/>
                        </a:rPr>
                        <a:t>2</a:t>
                      </a:r>
                      <a:r>
                        <a:rPr lang="en-US" sz="1000" kern="100">
                          <a:effectLst/>
                        </a:rPr>
                        <a:t>O</a:t>
                      </a:r>
                      <a:r>
                        <a:rPr lang="en-US" sz="1000" kern="100" baseline="-25000">
                          <a:effectLst/>
                        </a:rPr>
                        <a:t>3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rowSpan="3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각종 기계공업</a:t>
                      </a:r>
                      <a:r>
                        <a:rPr lang="en-US" sz="1000" kern="100">
                          <a:effectLst/>
                        </a:rPr>
                        <a:t>, </a:t>
                      </a:r>
                      <a:r>
                        <a:rPr lang="ko-KR" sz="1000" kern="100">
                          <a:effectLst/>
                        </a:rPr>
                        <a:t>합금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자철석</a:t>
                      </a:r>
                      <a:r>
                        <a:rPr lang="en-US" sz="1000" kern="100">
                          <a:effectLst/>
                        </a:rPr>
                        <a:t>(magnetite)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Fe</a:t>
                      </a:r>
                      <a:r>
                        <a:rPr lang="en-US" sz="1000" kern="100" baseline="-25000">
                          <a:effectLst/>
                        </a:rPr>
                        <a:t>3</a:t>
                      </a:r>
                      <a:r>
                        <a:rPr lang="en-US" sz="1000" kern="100">
                          <a:effectLst/>
                        </a:rPr>
                        <a:t>O</a:t>
                      </a:r>
                      <a:r>
                        <a:rPr lang="en-US" sz="1000" kern="100" baseline="-25000">
                          <a:effectLst/>
                        </a:rPr>
                        <a:t>4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1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1000" kern="100">
                          <a:effectLst/>
                        </a:rPr>
                        <a:t>능철석</a:t>
                      </a:r>
                      <a:r>
                        <a:rPr lang="en-US" sz="1000" kern="100">
                          <a:effectLst/>
                        </a:rPr>
                        <a:t>(siderite)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FeCO</a:t>
                      </a:r>
                      <a:r>
                        <a:rPr lang="en-US" sz="1000" kern="100" baseline="-25000" dirty="0">
                          <a:effectLst/>
                        </a:rPr>
                        <a:t>3</a:t>
                      </a:r>
                      <a:endParaRPr lang="ko-KR" sz="1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1673" marR="21673" marT="21673" marB="21673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7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585621"/>
            <a:ext cx="6992119" cy="53307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8690" y="188640"/>
            <a:ext cx="275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반동석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bornite</a:t>
            </a:r>
            <a:r>
              <a:rPr lang="en-US" altLang="ko-KR" dirty="0" smtClean="0"/>
              <a:t>, </a:t>
            </a:r>
            <a:r>
              <a:rPr lang="en-US" altLang="ko-KR" kern="100" dirty="0" smtClean="0"/>
              <a:t>Cu</a:t>
            </a:r>
            <a:r>
              <a:rPr lang="en-US" altLang="ko-KR" kern="100" baseline="-25000" dirty="0" smtClean="0"/>
              <a:t>5</a:t>
            </a:r>
            <a:r>
              <a:rPr lang="en-US" altLang="ko-KR" kern="100" dirty="0" smtClean="0"/>
              <a:t>FeS</a:t>
            </a:r>
            <a:r>
              <a:rPr lang="en-US" altLang="ko-KR" kern="100" baseline="-25000" dirty="0" smtClean="0"/>
              <a:t>2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83568" y="5949280"/>
            <a:ext cx="69397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 </a:t>
            </a:r>
            <a:r>
              <a:rPr lang="en-US" altLang="ko-KR" dirty="0" err="1"/>
              <a:t>Tsumeb</a:t>
            </a:r>
            <a:r>
              <a:rPr lang="en-US" altLang="ko-KR" dirty="0"/>
              <a:t>, </a:t>
            </a:r>
            <a:r>
              <a:rPr lang="en-US" altLang="ko-KR" dirty="0" smtClean="0"/>
              <a:t>Namibia</a:t>
            </a:r>
          </a:p>
          <a:p>
            <a:r>
              <a:rPr lang="en-US" altLang="ko-KR" sz="1200" dirty="0"/>
              <a:t>https://commons.wikimedia.org/wiki/Category:Bornite#/media/File:Bornit_-_Tsumeb,_Namibia.jpg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3312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89" y="543726"/>
            <a:ext cx="7884368" cy="47552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261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자연금</a:t>
            </a:r>
            <a:r>
              <a:rPr lang="en-US" altLang="ko-KR" dirty="0" smtClean="0"/>
              <a:t>(native gold, Au)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09814" y="562121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Colorado</a:t>
            </a:r>
            <a:r>
              <a:rPr lang="en-US" altLang="ko-KR" dirty="0"/>
              <a:t>, </a:t>
            </a:r>
            <a:r>
              <a:rPr lang="en-US" altLang="ko-KR" dirty="0" smtClean="0"/>
              <a:t>USA</a:t>
            </a:r>
          </a:p>
          <a:p>
            <a:r>
              <a:rPr lang="en-US" altLang="ko-KR" dirty="0"/>
              <a:t>James St. </a:t>
            </a:r>
            <a:r>
              <a:rPr lang="en-US" altLang="ko-KR" dirty="0" smtClean="0"/>
              <a:t>John  </a:t>
            </a:r>
          </a:p>
          <a:p>
            <a:r>
              <a:rPr lang="en-US" altLang="ko-KR" sz="1200" dirty="0"/>
              <a:t>https://commons.wikimedia.org/wiki/File:Gold_nuggets_(placer_gold)_(Wire_Patch_Placer_Deposit,_Farncomb_Hill,_near_Breckenridge,_Colorado,_USA)_3_(16887542839).jpg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89107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620688"/>
            <a:ext cx="4283804" cy="53012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방연석</a:t>
            </a:r>
            <a:r>
              <a:rPr lang="en-US" altLang="ko-KR" dirty="0" smtClean="0"/>
              <a:t>(galena, </a:t>
            </a:r>
            <a:r>
              <a:rPr lang="en-US" altLang="ko-KR" dirty="0" err="1" smtClean="0"/>
              <a:t>PbS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115616" y="5937827"/>
            <a:ext cx="72728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Alina </a:t>
            </a:r>
            <a:r>
              <a:rPr lang="en-US" altLang="ko-KR" dirty="0" err="1"/>
              <a:t>Zienowicz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r>
              <a:rPr lang="en-US" altLang="ko-KR" sz="1200" dirty="0" smtClean="0"/>
              <a:t>https</a:t>
            </a:r>
            <a:r>
              <a:rPr lang="en-US" altLang="ko-KR" sz="1200" dirty="0"/>
              <a:t>://commons.wikimedia.org/wiki/Category:Galena#/media/File:Ala_z-Galena.JPG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01334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706201"/>
            <a:ext cx="6096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6028" y="332656"/>
            <a:ext cx="4146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펜틀란다이트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pentlandite</a:t>
            </a:r>
            <a:r>
              <a:rPr lang="en-US" altLang="ko-KR" dirty="0" smtClean="0"/>
              <a:t>, </a:t>
            </a:r>
            <a:r>
              <a:rPr lang="en-US" altLang="ko-KR" kern="100" dirty="0"/>
              <a:t>(Fe, </a:t>
            </a:r>
            <a:r>
              <a:rPr lang="en-US" altLang="ko-KR" kern="100" dirty="0" smtClean="0"/>
              <a:t>Ni)</a:t>
            </a:r>
            <a:r>
              <a:rPr lang="en-US" altLang="ko-KR" kern="100" baseline="-25000" dirty="0" smtClean="0"/>
              <a:t>9</a:t>
            </a:r>
            <a:r>
              <a:rPr lang="en-US" altLang="ko-KR" kern="100" dirty="0" smtClean="0"/>
              <a:t>S</a:t>
            </a:r>
            <a:r>
              <a:rPr lang="en-US" altLang="ko-KR" kern="100" baseline="-25000" dirty="0" smtClean="0"/>
              <a:t>8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5445224"/>
            <a:ext cx="79208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John </a:t>
            </a:r>
            <a:r>
              <a:rPr lang="en-US" altLang="ko-KR" dirty="0" smtClean="0"/>
              <a:t>Sobolewski</a:t>
            </a:r>
          </a:p>
          <a:p>
            <a:r>
              <a:rPr lang="en-US" altLang="ko-KR" dirty="0" err="1" smtClean="0"/>
              <a:t>Kambalda</a:t>
            </a:r>
            <a:r>
              <a:rPr lang="en-US" altLang="ko-KR" dirty="0" smtClean="0"/>
              <a:t> </a:t>
            </a:r>
            <a:r>
              <a:rPr lang="en-US" altLang="ko-KR" dirty="0"/>
              <a:t>Nickel deposit, </a:t>
            </a:r>
            <a:r>
              <a:rPr lang="en-US" altLang="ko-KR" dirty="0" err="1"/>
              <a:t>Kambalda</a:t>
            </a:r>
            <a:r>
              <a:rPr lang="en-US" altLang="ko-KR" dirty="0"/>
              <a:t>, </a:t>
            </a:r>
            <a:r>
              <a:rPr lang="en-US" altLang="ko-KR" dirty="0" err="1"/>
              <a:t>Coolgardie</a:t>
            </a:r>
            <a:r>
              <a:rPr lang="en-US" altLang="ko-KR" dirty="0"/>
              <a:t> Shire, Western Australia, </a:t>
            </a:r>
            <a:r>
              <a:rPr lang="en-US" altLang="ko-KR" dirty="0" smtClean="0"/>
              <a:t>Australia</a:t>
            </a:r>
          </a:p>
          <a:p>
            <a:r>
              <a:rPr lang="en-US" altLang="ko-KR" sz="1200" dirty="0"/>
              <a:t>https://commons.wikimedia.org/wiki/Category:Pentlandite#/media/File:Pentlandite_-_Kambalda,_Coolgardie_Shire,_Western_Australia.jpg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13224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868" y="692696"/>
            <a:ext cx="6876256" cy="50833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188640"/>
            <a:ext cx="328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휘수연석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molybdenite</a:t>
            </a:r>
            <a:r>
              <a:rPr lang="en-US" altLang="ko-KR" dirty="0" smtClean="0"/>
              <a:t>, MoS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899592" y="5589240"/>
            <a:ext cx="70135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/>
          </a:p>
          <a:p>
            <a:r>
              <a:rPr lang="en-US" altLang="ko-KR" dirty="0"/>
              <a:t>New South Wales</a:t>
            </a:r>
          </a:p>
          <a:p>
            <a:r>
              <a:rPr lang="en-US" altLang="ko-KR" dirty="0" err="1" smtClean="0"/>
              <a:t>Karelj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https://commons.wikimedia.org/wiki/Category:Molybdenite#/media/File:Molybdenit_1.jpg</a:t>
            </a:r>
          </a:p>
        </p:txBody>
      </p:sp>
    </p:spTree>
    <p:extLst>
      <p:ext uri="{BB962C8B-B14F-4D97-AF65-F5344CB8AC3E}">
        <p14:creationId xmlns:p14="http://schemas.microsoft.com/office/powerpoint/2010/main" val="2617690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620688"/>
            <a:ext cx="7164288" cy="493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116632"/>
            <a:ext cx="3401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자연 백금</a:t>
            </a:r>
            <a:r>
              <a:rPr lang="en-US" altLang="ko-KR" dirty="0" smtClean="0"/>
              <a:t>(natural platinum, Pt)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5805264"/>
            <a:ext cx="57320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Yakutia, </a:t>
            </a:r>
            <a:r>
              <a:rPr lang="en-US" altLang="ko-KR" dirty="0" smtClean="0"/>
              <a:t>Russia</a:t>
            </a:r>
          </a:p>
          <a:p>
            <a:r>
              <a:rPr lang="en-US" altLang="ko-KR" sz="1200" dirty="0"/>
              <a:t>https://commons.wikimedia.org/wiki/Platinum#/media/File:Platinum-nugget.jpg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38967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701988"/>
            <a:ext cx="5715000" cy="5438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222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진사</a:t>
            </a:r>
            <a:r>
              <a:rPr lang="en-US" altLang="ko-KR" dirty="0" smtClean="0"/>
              <a:t>(cinnabar, </a:t>
            </a:r>
            <a:r>
              <a:rPr lang="en-US" altLang="ko-KR" dirty="0" err="1" smtClean="0"/>
              <a:t>HgS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805264"/>
            <a:ext cx="8318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/>
              <a:t>Tongren</a:t>
            </a:r>
            <a:r>
              <a:rPr lang="en-US" altLang="ko-KR" dirty="0"/>
              <a:t> Mine, </a:t>
            </a:r>
            <a:r>
              <a:rPr lang="en-US" altLang="ko-KR" dirty="0" err="1"/>
              <a:t>Wanshan</a:t>
            </a:r>
            <a:r>
              <a:rPr lang="en-US" altLang="ko-KR" dirty="0"/>
              <a:t> District, </a:t>
            </a:r>
            <a:r>
              <a:rPr lang="en-US" altLang="ko-KR" dirty="0" err="1"/>
              <a:t>Tongren</a:t>
            </a:r>
            <a:r>
              <a:rPr lang="en-US" altLang="ko-KR" dirty="0"/>
              <a:t> Prefecture, </a:t>
            </a:r>
            <a:r>
              <a:rPr lang="en-US" altLang="ko-KR" dirty="0" err="1"/>
              <a:t>Guizhou</a:t>
            </a:r>
            <a:r>
              <a:rPr lang="en-US" altLang="ko-KR" dirty="0"/>
              <a:t> Province, </a:t>
            </a:r>
            <a:r>
              <a:rPr lang="en-US" altLang="ko-KR" dirty="0" smtClean="0"/>
              <a:t>China</a:t>
            </a:r>
          </a:p>
          <a:p>
            <a:r>
              <a:rPr lang="en-US" altLang="ko-KR" dirty="0" smtClean="0"/>
              <a:t>Rob </a:t>
            </a:r>
            <a:r>
              <a:rPr lang="en-US" altLang="ko-KR" dirty="0" err="1" smtClean="0"/>
              <a:t>Lavinsky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https://commons.wikimedia.org/wiki/Category:Cinnabar#/media/File:Calcite-Cinnabar-Dolomite-pb17a.jpg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57239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866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섬아연석</a:t>
            </a:r>
            <a:r>
              <a:rPr lang="en-US" altLang="ko-KR" dirty="0" smtClean="0"/>
              <a:t>(sphalerite, </a:t>
            </a:r>
            <a:r>
              <a:rPr lang="en-US" altLang="ko-KR" dirty="0" err="1" smtClean="0"/>
              <a:t>ZnS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557973"/>
            <a:ext cx="6415766" cy="48152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5589240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Region Languedoc-Roussillon, France</a:t>
            </a:r>
          </a:p>
          <a:p>
            <a:r>
              <a:rPr lang="en-US" altLang="ko-KR" dirty="0" smtClean="0"/>
              <a:t>Leon </a:t>
            </a:r>
            <a:r>
              <a:rPr lang="en-US" altLang="ko-KR" dirty="0" err="1" smtClean="0"/>
              <a:t>Hupperichs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https://commons.wikimedia.org/wiki/Category:Sphalerite#/media/File:Baryte,_Sphalerite-MA1292148563.jpg</a:t>
            </a:r>
          </a:p>
        </p:txBody>
      </p:sp>
    </p:spTree>
    <p:extLst>
      <p:ext uri="{BB962C8B-B14F-4D97-AF65-F5344CB8AC3E}">
        <p14:creationId xmlns:p14="http://schemas.microsoft.com/office/powerpoint/2010/main" val="2789086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63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휘안석</a:t>
            </a:r>
            <a:r>
              <a:rPr lang="en-US" altLang="ko-KR" dirty="0" smtClean="0"/>
              <a:t>(stibnite, Sb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S</a:t>
            </a:r>
            <a:r>
              <a:rPr lang="en-US" altLang="ko-KR" baseline="-25000" dirty="0" smtClean="0"/>
              <a:t>3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Manhattan District, Nye County, Nevada, </a:t>
            </a:r>
            <a:r>
              <a:rPr lang="en-US" altLang="ko-KR" dirty="0" smtClean="0"/>
              <a:t>USA</a:t>
            </a:r>
          </a:p>
          <a:p>
            <a:r>
              <a:rPr lang="en-US" altLang="ko-KR" dirty="0" smtClean="0"/>
              <a:t>Rob </a:t>
            </a:r>
            <a:r>
              <a:rPr lang="en-US" altLang="ko-KR" dirty="0" err="1" smtClean="0"/>
              <a:t>Lavinsky</a:t>
            </a:r>
            <a:r>
              <a:rPr lang="en-US" altLang="ko-KR" dirty="0" smtClean="0"/>
              <a:t> </a:t>
            </a:r>
          </a:p>
          <a:p>
            <a:r>
              <a:rPr lang="en-US" altLang="ko-KR" sz="1200" dirty="0" smtClean="0"/>
              <a:t>https</a:t>
            </a:r>
            <a:r>
              <a:rPr lang="en-US" altLang="ko-KR" sz="1200" dirty="0"/>
              <a:t>://commons.wikimedia.org/wiki/Category:Stibnite#/media/File:Barite-Stibnite-tmu27d.jpg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17" y="557972"/>
            <a:ext cx="4006865" cy="501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38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4664"/>
            <a:ext cx="6624638" cy="5168900"/>
          </a:xfrm>
        </p:spPr>
      </p:pic>
      <p:sp>
        <p:nvSpPr>
          <p:cNvPr id="6" name="TextBox 5"/>
          <p:cNvSpPr txBox="1"/>
          <p:nvPr/>
        </p:nvSpPr>
        <p:spPr>
          <a:xfrm>
            <a:off x="1187624" y="5733256"/>
            <a:ext cx="46283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석석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cassiterite</a:t>
            </a:r>
            <a:r>
              <a:rPr lang="en-US" altLang="ko-KR" dirty="0" smtClean="0"/>
              <a:t>, SnO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</a:t>
            </a:r>
            <a:r>
              <a:rPr lang="ko-KR" altLang="en-US" dirty="0" smtClean="0"/>
              <a:t>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석영</a:t>
            </a:r>
            <a:r>
              <a:rPr lang="en-US" altLang="ko-KR" dirty="0" smtClean="0"/>
              <a:t>(quartz, SiO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Ralph </a:t>
            </a:r>
            <a:r>
              <a:rPr lang="en-US" altLang="ko-KR" sz="1200" dirty="0" err="1"/>
              <a:t>Bottrill</a:t>
            </a:r>
            <a:r>
              <a:rPr lang="en-US" altLang="ko-KR" sz="1200" dirty="0"/>
              <a:t> - http://www.mindat.org/photo-229273.html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08335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3071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깁사이트</a:t>
            </a:r>
            <a:r>
              <a:rPr lang="en-US" altLang="ko-KR" dirty="0" smtClean="0"/>
              <a:t>(gibbsite, Al(OH)</a:t>
            </a:r>
            <a:r>
              <a:rPr lang="en-US" altLang="ko-KR" baseline="-25000" dirty="0" smtClean="0"/>
              <a:t>3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Richmond, Berkshire County, Massachusetts, USA </a:t>
            </a:r>
            <a:endParaRPr lang="en-US" altLang="ko-KR" dirty="0" smtClean="0"/>
          </a:p>
          <a:p>
            <a:r>
              <a:rPr lang="en-US" altLang="ko-KR" dirty="0" smtClean="0"/>
              <a:t>Rob </a:t>
            </a:r>
            <a:r>
              <a:rPr lang="en-US" altLang="ko-KR" dirty="0" err="1" smtClean="0"/>
              <a:t>Lavinsky</a:t>
            </a:r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https://commons.wikimedia.org/wiki/Category:Gibbsite#/media/File:Gibbsite-199869.jpg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186" y="571500"/>
            <a:ext cx="4482514" cy="501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14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3350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우라니나이트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uraninite</a:t>
            </a:r>
            <a:r>
              <a:rPr lang="en-US" altLang="ko-KR" dirty="0" smtClean="0"/>
              <a:t>, UO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Mi</a:t>
            </a:r>
            <a:r>
              <a:rPr lang="en-US" altLang="ko-KR" dirty="0"/>
              <a:t> Vida Mine, Utah, USA </a:t>
            </a:r>
            <a:endParaRPr lang="en-US" altLang="ko-KR" dirty="0" smtClean="0"/>
          </a:p>
          <a:p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https://commons.wikimedia.org/wiki/Category:Uraninite#/media/File:Uraninite_mi_vida_mine.jpg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90" y="692696"/>
            <a:ext cx="6732240" cy="448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920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839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자연은</a:t>
            </a:r>
            <a:r>
              <a:rPr lang="en-US" altLang="ko-KR" dirty="0" smtClean="0"/>
              <a:t>(natural</a:t>
            </a:r>
            <a:r>
              <a:rPr lang="ko-KR" altLang="en-US" dirty="0" smtClean="0"/>
              <a:t> </a:t>
            </a:r>
            <a:r>
              <a:rPr lang="en-US" altLang="ko-KR" dirty="0" smtClean="0"/>
              <a:t>silver, Ag)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ko-KR" dirty="0"/>
              <a:t>Ouarzazate Province, Souss-Massa-Draâ Region, Morocco </a:t>
            </a:r>
            <a:r>
              <a:rPr lang="en-US" altLang="ko-KR" dirty="0" smtClean="0"/>
              <a:t> </a:t>
            </a:r>
          </a:p>
          <a:p>
            <a:r>
              <a:rPr lang="en-US" altLang="ko-KR" dirty="0" smtClean="0"/>
              <a:t>Rob </a:t>
            </a:r>
            <a:r>
              <a:rPr lang="en-US" altLang="ko-KR" dirty="0" err="1" smtClean="0"/>
              <a:t>Lavinsky</a:t>
            </a:r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https://commons.wikimedia.org/wiki/Category:Native_silver#/media/File:Acanthite-Silver-imiter1.jpg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260648"/>
            <a:ext cx="3456384" cy="52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6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590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석석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cassiterite</a:t>
            </a:r>
            <a:r>
              <a:rPr lang="en-US" altLang="ko-KR" dirty="0" smtClean="0"/>
              <a:t>, SnO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ko-KR" dirty="0"/>
              <a:t>Mina Telamayu, Bolivia </a:t>
            </a:r>
            <a:r>
              <a:rPr lang="en-US" altLang="ko-KR" dirty="0" smtClean="0"/>
              <a:t> </a:t>
            </a:r>
          </a:p>
          <a:p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https://commons.wikimedia.org/wiki/Category:Cassiterite#/media/File:Casiterita.JPG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7" y="557972"/>
            <a:ext cx="6708357" cy="50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34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859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회중석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sheelite</a:t>
            </a:r>
            <a:r>
              <a:rPr lang="en-US" altLang="ko-KR" dirty="0" smtClean="0"/>
              <a:t>, CaWO</a:t>
            </a:r>
            <a:r>
              <a:rPr lang="en-US" altLang="ko-KR" baseline="-25000" dirty="0" smtClean="0"/>
              <a:t>4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Mianyang</a:t>
            </a:r>
            <a:r>
              <a:rPr lang="en-US" altLang="ko-KR" dirty="0"/>
              <a:t>, Sichuan Province, China </a:t>
            </a:r>
            <a:endParaRPr lang="en-US" altLang="ko-KR" dirty="0" smtClean="0"/>
          </a:p>
          <a:p>
            <a:r>
              <a:rPr lang="en-US" altLang="ko-KR" dirty="0"/>
              <a:t>Didier </a:t>
            </a:r>
            <a:r>
              <a:rPr lang="en-US" altLang="ko-KR" dirty="0" err="1"/>
              <a:t>Descouens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https://commons.wikimedia.org/wiki/File:Scheelite_MHNT.MIN.2004.0.88_(p).jpg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969" y="576263"/>
            <a:ext cx="5782918" cy="501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66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3194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린내아이트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linnaeite</a:t>
            </a:r>
            <a:r>
              <a:rPr lang="en-US" altLang="ko-KR" dirty="0" smtClean="0"/>
              <a:t>, Co</a:t>
            </a:r>
            <a:r>
              <a:rPr lang="en-US" altLang="ko-KR" baseline="-25000" dirty="0" smtClean="0"/>
              <a:t>3</a:t>
            </a:r>
            <a:r>
              <a:rPr lang="en-US" altLang="ko-KR" dirty="0" smtClean="0"/>
              <a:t>S</a:t>
            </a:r>
            <a:r>
              <a:rPr lang="en-US" altLang="ko-KR" baseline="-25000" dirty="0" smtClean="0"/>
              <a:t>4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Madison County, Missouri, USA  </a:t>
            </a:r>
            <a:endParaRPr lang="en-US" altLang="ko-KR" dirty="0" smtClean="0"/>
          </a:p>
          <a:p>
            <a:r>
              <a:rPr lang="en-US" altLang="ko-KR" dirty="0"/>
              <a:t>Rob </a:t>
            </a:r>
            <a:r>
              <a:rPr lang="en-US" altLang="ko-KR" dirty="0" err="1"/>
              <a:t>Lavinsky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https://commons.wikimedia.org/wiki/Category:Linnaeite#/media/File:Linnaeite-249212.jpg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964" y="292291"/>
            <a:ext cx="3750587" cy="515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13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3866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크롬철석</a:t>
            </a:r>
            <a:r>
              <a:rPr lang="en-US" altLang="ko-KR" dirty="0" smtClean="0"/>
              <a:t>(chromite, (</a:t>
            </a:r>
            <a:r>
              <a:rPr lang="en-US" altLang="ko-KR" dirty="0" err="1" smtClean="0"/>
              <a:t>Fe,Mg</a:t>
            </a:r>
            <a:r>
              <a:rPr lang="en-US" altLang="ko-KR" dirty="0" smtClean="0"/>
              <a:t>)Cr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O</a:t>
            </a:r>
            <a:r>
              <a:rPr lang="en-US" altLang="ko-KR" baseline="-25000" dirty="0" smtClean="0"/>
              <a:t>4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Mtoroshanga</a:t>
            </a:r>
            <a:r>
              <a:rPr lang="en-US" altLang="ko-KR" dirty="0"/>
              <a:t> (</a:t>
            </a:r>
            <a:r>
              <a:rPr lang="en-US" altLang="ko-KR" dirty="0" err="1"/>
              <a:t>Mutorashanga</a:t>
            </a:r>
            <a:r>
              <a:rPr lang="en-US" altLang="ko-KR" dirty="0"/>
              <a:t>), Mashonaland West, Zimbabwe  </a:t>
            </a:r>
            <a:endParaRPr lang="en-US" altLang="ko-KR" dirty="0" smtClean="0"/>
          </a:p>
          <a:p>
            <a:r>
              <a:rPr lang="en-US" altLang="ko-KR" dirty="0"/>
              <a:t>Leon </a:t>
            </a:r>
            <a:r>
              <a:rPr lang="en-US" altLang="ko-KR" dirty="0" err="1"/>
              <a:t>Hupperichs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https://commons.wikimedia.org/wiki/Category:Chromite#/media/File:Chromite-108705.jpg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034" y="557083"/>
            <a:ext cx="6923677" cy="503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83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금홍석</a:t>
            </a:r>
            <a:r>
              <a:rPr lang="en-US" altLang="ko-KR" dirty="0" smtClean="0"/>
              <a:t>(rutile, TiO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 Azerbaijan, </a:t>
            </a:r>
            <a:r>
              <a:rPr lang="en-US" altLang="ko-KR" dirty="0" err="1"/>
              <a:t>Capudjuk</a:t>
            </a:r>
            <a:r>
              <a:rPr lang="en-US" altLang="ko-KR" dirty="0"/>
              <a:t> mine  </a:t>
            </a:r>
            <a:endParaRPr lang="en-US" altLang="ko-KR" dirty="0" smtClean="0"/>
          </a:p>
          <a:p>
            <a:r>
              <a:rPr lang="en-US" altLang="ko-KR" dirty="0" smtClean="0"/>
              <a:t> </a:t>
            </a:r>
          </a:p>
          <a:p>
            <a:r>
              <a:rPr lang="en-US" altLang="ko-KR" sz="1200" dirty="0"/>
              <a:t>https://commons.wikimedia.org/wiki/Category:Rutile#/media/File:Rutil_twin.jpg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557971"/>
            <a:ext cx="3312368" cy="501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31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2822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/>
              <a:t>적</a:t>
            </a:r>
            <a:r>
              <a:rPr lang="ko-KR" altLang="en-US" dirty="0" err="1" smtClean="0"/>
              <a:t>철석</a:t>
            </a:r>
            <a:r>
              <a:rPr lang="en-US" altLang="ko-KR" dirty="0" smtClean="0"/>
              <a:t>(hematite, Fe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O</a:t>
            </a:r>
            <a:r>
              <a:rPr lang="en-US" altLang="ko-KR" baseline="-25000" dirty="0" smtClean="0"/>
              <a:t>3</a:t>
            </a:r>
            <a:r>
              <a:rPr lang="en-US" altLang="ko-KR" dirty="0" smtClean="0"/>
              <a:t>)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589240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Northern </a:t>
            </a:r>
            <a:r>
              <a:rPr lang="en-US" altLang="ko-KR" dirty="0"/>
              <a:t>Cape Province, South Africa   </a:t>
            </a:r>
            <a:endParaRPr lang="en-US" altLang="ko-KR" dirty="0" smtClean="0"/>
          </a:p>
          <a:p>
            <a:r>
              <a:rPr lang="en-US" altLang="ko-KR" dirty="0"/>
              <a:t>Rob </a:t>
            </a:r>
            <a:r>
              <a:rPr lang="en-US" altLang="ko-KR" dirty="0" err="1"/>
              <a:t>Lavinsky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https://commons.wikimedia.org/wiki/Category:Hematite#/media/File:Calcite-Hematite-Andradite-167988.jpg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557972"/>
            <a:ext cx="7312889" cy="50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28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2-4-2. </a:t>
            </a:r>
            <a:r>
              <a:rPr lang="ko-KR" altLang="en-US" sz="3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광상의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종류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성인에 따라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마그마 </a:t>
            </a:r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변성 </a:t>
            </a:r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열수 </a:t>
            </a:r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퇴적 </a:t>
            </a:r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풍화 잔류 </a:t>
            </a:r>
            <a:r>
              <a:rPr lang="ko-KR" altLang="en-US" sz="2800" b="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광상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사광상</a:t>
            </a:r>
            <a:r>
              <a:rPr lang="en-US" altLang="ko-KR" sz="28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(placer deposits)</a:t>
            </a:r>
          </a:p>
          <a:p>
            <a:pPr lvl="1" indent="0">
              <a:buNone/>
            </a:pP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90418"/>
            <a:ext cx="6570623" cy="46268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5517232"/>
            <a:ext cx="75672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남아프리카 </a:t>
            </a:r>
            <a:r>
              <a:rPr lang="ko-KR" altLang="en-US" dirty="0" err="1" smtClean="0"/>
              <a:t>부쉬벨트</a:t>
            </a:r>
            <a:r>
              <a:rPr lang="ko-KR" altLang="en-US" dirty="0" smtClean="0"/>
              <a:t> 화성암 복합체의 크롬철석</a:t>
            </a:r>
            <a:r>
              <a:rPr lang="en-US" altLang="ko-KR" dirty="0"/>
              <a:t>(chromite, (Fe, </a:t>
            </a:r>
            <a:r>
              <a:rPr lang="en-US" altLang="ko-KR" dirty="0" smtClean="0"/>
              <a:t>Mg)Cr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O</a:t>
            </a:r>
            <a:r>
              <a:rPr lang="en-US" altLang="ko-KR" baseline="-25000" dirty="0" smtClean="0"/>
              <a:t>4</a:t>
            </a:r>
            <a:r>
              <a:rPr lang="en-US" altLang="ko-KR" dirty="0" smtClean="0"/>
              <a:t>)(</a:t>
            </a:r>
            <a:r>
              <a:rPr lang="ko-KR" altLang="en-US" dirty="0" smtClean="0"/>
              <a:t>검은색</a:t>
            </a:r>
            <a:r>
              <a:rPr lang="en-US" altLang="ko-KR" dirty="0" smtClean="0"/>
              <a:t> </a:t>
            </a:r>
            <a:r>
              <a:rPr lang="ko-KR" altLang="en-US" dirty="0" smtClean="0"/>
              <a:t>부분</a:t>
            </a:r>
            <a:r>
              <a:rPr lang="en-US" altLang="ko-KR" dirty="0" smtClean="0"/>
              <a:t>)</a:t>
            </a:r>
            <a:r>
              <a:rPr lang="ko-KR" altLang="en-US" dirty="0" smtClean="0"/>
              <a:t>과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사장암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anorthosite</a:t>
            </a:r>
            <a:r>
              <a:rPr lang="en-US" altLang="ko-KR" dirty="0" smtClean="0"/>
              <a:t>)(</a:t>
            </a:r>
            <a:r>
              <a:rPr lang="ko-KR" altLang="en-US" dirty="0" smtClean="0"/>
              <a:t>회색</a:t>
            </a:r>
            <a:r>
              <a:rPr lang="en-US" altLang="ko-KR" dirty="0" smtClean="0"/>
              <a:t> </a:t>
            </a:r>
            <a:r>
              <a:rPr lang="ko-KR" altLang="en-US" dirty="0" smtClean="0"/>
              <a:t>부분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층상 구조</a:t>
            </a:r>
            <a:r>
              <a:rPr lang="en-US" altLang="ko-KR" dirty="0" smtClean="0"/>
              <a:t>(layer)</a:t>
            </a:r>
          </a:p>
          <a:p>
            <a:endParaRPr lang="en-US" altLang="ko-KR" dirty="0"/>
          </a:p>
          <a:p>
            <a:r>
              <a:rPr lang="en-US" altLang="ko-KR" sz="1200" dirty="0" smtClean="0"/>
              <a:t>Kevin Walsh http</a:t>
            </a:r>
            <a:r>
              <a:rPr lang="en-US" altLang="ko-KR" sz="1200" dirty="0"/>
              <a:t>://www.flickr.com/photos/86624586@N00/85262560/</a:t>
            </a:r>
            <a:endParaRPr lang="ko-KR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260648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마그마 </a:t>
            </a:r>
            <a:r>
              <a:rPr lang="ko-KR" altLang="en-US" dirty="0" err="1" smtClean="0"/>
              <a:t>광상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9599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변성 </a:t>
            </a:r>
            <a:r>
              <a:rPr lang="ko-KR" altLang="en-US" dirty="0" err="1" smtClean="0"/>
              <a:t>광상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4636"/>
            <a:ext cx="4298001" cy="55102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89341" y="5730510"/>
            <a:ext cx="422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미국 뉴햄프셔 </a:t>
            </a:r>
            <a:r>
              <a:rPr lang="en-US" altLang="ko-KR" dirty="0" smtClean="0"/>
              <a:t>Cheshire County</a:t>
            </a:r>
            <a:r>
              <a:rPr lang="ko-KR" altLang="en-US" dirty="0" smtClean="0"/>
              <a:t>의 흑연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sz="1200" dirty="0"/>
              <a:t>http://www.mindat.org/photo-233436.html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20230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90301"/>
            <a:ext cx="3827457" cy="51032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1399" y="86876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열수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광상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5733256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태평양 </a:t>
            </a:r>
            <a:r>
              <a:rPr lang="en-US" altLang="ko-KR" dirty="0" smtClean="0"/>
              <a:t>Juan </a:t>
            </a:r>
            <a:r>
              <a:rPr lang="en-US" altLang="ko-KR" dirty="0"/>
              <a:t>de Fuca </a:t>
            </a:r>
            <a:r>
              <a:rPr lang="en-US" altLang="ko-KR" dirty="0" smtClean="0"/>
              <a:t>ridge</a:t>
            </a:r>
            <a:r>
              <a:rPr lang="ko-KR" altLang="en-US" dirty="0" smtClean="0"/>
              <a:t>의 열수 분출 </a:t>
            </a:r>
            <a:r>
              <a:rPr lang="en-US" altLang="ko-KR" dirty="0" smtClean="0"/>
              <a:t>Black</a:t>
            </a:r>
            <a:r>
              <a:rPr lang="ko-KR" altLang="en-US" dirty="0" smtClean="0"/>
              <a:t> </a:t>
            </a:r>
            <a:r>
              <a:rPr lang="en-US" altLang="ko-KR" dirty="0" smtClean="0"/>
              <a:t>smoker</a:t>
            </a:r>
          </a:p>
          <a:p>
            <a:r>
              <a:rPr lang="en-US" altLang="ko-KR" sz="1200" dirty="0"/>
              <a:t>http://oceanexplorer.noaa.gov/okeanos/explorations/10index/background/plumes/media/black_smoker.html</a:t>
            </a:r>
            <a:endParaRPr lang="ko-KR" altLang="en-US" sz="12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052" y="1268760"/>
            <a:ext cx="4762500" cy="3171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4581128"/>
            <a:ext cx="4463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규암</a:t>
            </a:r>
            <a:r>
              <a:rPr lang="en-US" altLang="ko-KR" dirty="0" smtClean="0"/>
              <a:t> </a:t>
            </a:r>
            <a:r>
              <a:rPr lang="ko-KR" altLang="en-US" dirty="0" smtClean="0"/>
              <a:t>내 석영 맥에 발달한 황동석</a:t>
            </a:r>
            <a:r>
              <a:rPr lang="en-US" altLang="ko-KR" dirty="0" smtClean="0"/>
              <a:t>(CuFeS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r>
              <a:rPr lang="en-US" altLang="ko-KR" sz="1200" dirty="0" smtClean="0"/>
              <a:t>http://www.zambia-mining.com</a:t>
            </a:r>
            <a:r>
              <a:rPr lang="en-US" altLang="ko-KR" sz="1200" dirty="0"/>
              <a:t>/ gold%20vein.jpg 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13117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20688"/>
            <a:ext cx="7884368" cy="5254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16632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퇴적 </a:t>
            </a:r>
            <a:r>
              <a:rPr lang="ko-KR" altLang="en-US" dirty="0" err="1" smtClean="0"/>
              <a:t>광상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6093296"/>
            <a:ext cx="71926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리오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틴토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보락스</a:t>
            </a:r>
            <a:r>
              <a:rPr lang="en-US" altLang="ko-KR" dirty="0"/>
              <a:t>(</a:t>
            </a:r>
            <a:r>
              <a:rPr lang="en-US" altLang="ko-KR" dirty="0" smtClean="0"/>
              <a:t>Na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B</a:t>
            </a:r>
            <a:r>
              <a:rPr lang="en-US" altLang="ko-KR" baseline="-25000" dirty="0" smtClean="0"/>
              <a:t>4</a:t>
            </a:r>
            <a:r>
              <a:rPr lang="en-US" altLang="ko-KR" dirty="0" smtClean="0"/>
              <a:t>O</a:t>
            </a:r>
            <a:r>
              <a:rPr lang="en-US" altLang="ko-KR" baseline="-25000" dirty="0" smtClean="0"/>
              <a:t>7</a:t>
            </a:r>
            <a:r>
              <a:rPr lang="en-US" altLang="ko-KR" dirty="0" smtClean="0"/>
              <a:t>·10H</a:t>
            </a:r>
            <a:r>
              <a:rPr lang="en-US" altLang="ko-KR" baseline="-25000" dirty="0" smtClean="0"/>
              <a:t>2</a:t>
            </a:r>
            <a:r>
              <a:rPr lang="en-US" altLang="ko-KR" dirty="0" smtClean="0"/>
              <a:t>O)</a:t>
            </a:r>
            <a:r>
              <a:rPr lang="ko-KR" altLang="en-US" dirty="0" smtClean="0"/>
              <a:t> 광산</a:t>
            </a:r>
            <a:r>
              <a:rPr lang="en-US" altLang="ko-KR" dirty="0" smtClean="0"/>
              <a:t>(Rio Tinto Borax mine, CA)</a:t>
            </a:r>
          </a:p>
          <a:p>
            <a:r>
              <a:rPr lang="en-US" altLang="ko-KR" sz="1200" dirty="0"/>
              <a:t>Marcin </a:t>
            </a:r>
            <a:r>
              <a:rPr lang="en-US" altLang="ko-KR" sz="1200" dirty="0" err="1" smtClean="0"/>
              <a:t>Wichary</a:t>
            </a:r>
            <a:r>
              <a:rPr lang="en-US" altLang="ko-KR" sz="1200" dirty="0"/>
              <a:t>, https://commons.wikimedia.org/wiki/File:Rio_Tinto_Boron_mine_and_plant.jpg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7709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풍화잔류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광상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764704"/>
            <a:ext cx="7620000" cy="5010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6021288"/>
            <a:ext cx="56992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중앙</a:t>
            </a:r>
            <a:r>
              <a:rPr lang="en-US" altLang="ko-KR" dirty="0" smtClean="0"/>
              <a:t> Jamaica </a:t>
            </a:r>
            <a:r>
              <a:rPr lang="ko-KR" altLang="en-US" dirty="0" smtClean="0"/>
              <a:t>보크사이트</a:t>
            </a:r>
            <a:r>
              <a:rPr lang="en-US" altLang="ko-KR" dirty="0" smtClean="0"/>
              <a:t>(bauxite) </a:t>
            </a:r>
            <a:r>
              <a:rPr lang="ko-KR" altLang="en-US" dirty="0" smtClean="0"/>
              <a:t>채광 모습</a:t>
            </a:r>
            <a:r>
              <a:rPr lang="en-US" altLang="ko-KR" dirty="0" smtClean="0"/>
              <a:t>-1984</a:t>
            </a:r>
          </a:p>
          <a:p>
            <a:r>
              <a:rPr lang="en-US" altLang="ko-KR" sz="1200" dirty="0" smtClean="0"/>
              <a:t>Paul </a:t>
            </a:r>
            <a:r>
              <a:rPr lang="en-US" altLang="ko-KR" sz="1200" dirty="0"/>
              <a:t>Morris, https://commons.wikimedia.org/wiki/File:Bauxite_Jamaica_1984.jpg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8868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92696"/>
            <a:ext cx="7517241" cy="5146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166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사광상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1261" y="6045508"/>
            <a:ext cx="87098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해빈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중광물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검은색</a:t>
            </a:r>
            <a:r>
              <a:rPr lang="en-US" altLang="ko-KR" dirty="0" smtClean="0"/>
              <a:t>) </a:t>
            </a:r>
            <a:r>
              <a:rPr lang="ko-KR" altLang="en-US" dirty="0" smtClean="0"/>
              <a:t>사광상</a:t>
            </a:r>
            <a:r>
              <a:rPr lang="en-US" altLang="ko-KR" dirty="0" smtClean="0"/>
              <a:t>(Chennai, India)</a:t>
            </a:r>
          </a:p>
          <a:p>
            <a:r>
              <a:rPr lang="en-US" altLang="ko-KR" sz="1200" dirty="0"/>
              <a:t>Mark A. Wilson https://en.wikipedia.org/wiki/Heavy_mineral_sands_ore_deposits#/media/File:HeavyMineralsBeachSand.jpg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77874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3693</TotalTime>
  <Words>939</Words>
  <Application>Microsoft Office PowerPoint</Application>
  <PresentationFormat>화면 슬라이드 쇼(4:3)</PresentationFormat>
  <Paragraphs>203</Paragraphs>
  <Slides>28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2" baseType="lpstr">
      <vt:lpstr>맑은 고딕</vt:lpstr>
      <vt:lpstr>Arial</vt:lpstr>
      <vt:lpstr>Times New Roman</vt:lpstr>
      <vt:lpstr>필수</vt:lpstr>
      <vt:lpstr>2-4. 광상(Ore Deposits)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Jae-Young Yu</cp:lastModifiedBy>
  <cp:revision>108</cp:revision>
  <dcterms:created xsi:type="dcterms:W3CDTF">2013-09-03T00:41:18Z</dcterms:created>
  <dcterms:modified xsi:type="dcterms:W3CDTF">2017-11-07T08:47:22Z</dcterms:modified>
</cp:coreProperties>
</file>